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Lustria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jLqKUReBMuZOKQJv7PD2N0L+p9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ustria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9c0b4f929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89c0b4f92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9cb6478ca_1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9cb6478ca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9c0b4f9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89c0b4f9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AT"/>
              <a:t>Quiz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9c0b4f92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289c0b4f929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9c0b4f929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89c0b4f92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9cb6478ca_1_9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89cb6478ca_1_9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289cb6478ca_1_9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89cb6478ca_1_9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89cb6478ca_1_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9cb6478ca_1_10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89cb6478ca_1_1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289cb6478ca_1_10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89cb6478ca_1_10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89cb6478ca_1_1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9cb6478ca_1_10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89cb6478ca_1_10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289cb6478ca_1_10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89cb6478ca_1_10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89cb6478ca_1_10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9cb6478ca_1_1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89cb6478ca_1_11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289cb6478ca_1_11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289cb6478ca_1_1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89cb6478ca_1_1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89cb6478ca_1_1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9cb6478ca_1_12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89cb6478ca_1_12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289cb6478ca_1_122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g289cb6478ca_1_12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289cb6478ca_1_122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289cb6478ca_1_1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89cb6478ca_1_1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89cb6478ca_1_1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9cb6478ca_1_1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89cb6478ca_1_1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89cb6478ca_1_1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89cb6478ca_1_1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9cb6478ca_1_1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89cb6478ca_1_1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89cb6478ca_1_1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9cb6478ca_1_14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89cb6478ca_1_14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289cb6478ca_1_14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289cb6478ca_1_1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89cb6478ca_1_1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89cb6478ca_1_1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9cb6478ca_1_14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89cb6478ca_1_14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89cb6478ca_1_14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289cb6478ca_1_1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89cb6478ca_1_1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89cb6478ca_1_1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9cb6478ca_1_1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89cb6478ca_1_154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289cb6478ca_1_15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89cb6478ca_1_1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89cb6478ca_1_1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9cb6478ca_1_160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89cb6478ca_1_160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289cb6478ca_1_16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89cb6478ca_1_16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89cb6478ca_1_1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9cb6478ca_1_16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289cb6478ca_1_16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g289cb6478ca_1_1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89c0b4f929_0_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289c0b4f929_0_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g289c0b4f929_0_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>
    <mc:Choice Requires="p14">
      <p:transition spd="slow" p14:dur="21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9cb6478ca_1_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289cb6478ca_1_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89cb6478ca_1_9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89cb6478ca_1_9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89cb6478ca_1_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>
    <mc:Choice Requires="p14">
      <p:transition spd="slow" p14:dur="21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Relationship Id="rId5" Type="http://schemas.openxmlformats.org/officeDocument/2006/relationships/hyperlink" Target="http://drive.google.com/file/d/1zLuC0Y9cm8ExP-9lpy7JHHlmZg-evrj5/view" TargetMode="External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hyperlink" Target="https://swot.jpl.nasa.gov/" TargetMode="External"/><Relationship Id="rId9" Type="http://schemas.openxmlformats.org/officeDocument/2006/relationships/slide" Target="/ppt/slides/slide4.xml"/><Relationship Id="rId5" Type="http://schemas.openxmlformats.org/officeDocument/2006/relationships/hyperlink" Target="https://smap.jpl.nasa.gov/" TargetMode="External"/><Relationship Id="rId6" Type="http://schemas.openxmlformats.org/officeDocument/2006/relationships/hyperlink" Target="https://gpm.nasa.gov/missions/GPM" TargetMode="External"/><Relationship Id="rId7" Type="http://schemas.openxmlformats.org/officeDocument/2006/relationships/hyperlink" Target="https://www.jpl.nasa.gov/missions/gravity-recovery-and-climate-experiment-grace" TargetMode="External"/><Relationship Id="rId8" Type="http://schemas.openxmlformats.org/officeDocument/2006/relationships/hyperlink" Target="https://grace.jpl.nasa.gov/mission/grace-fo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Relationship Id="rId5" Type="http://schemas.openxmlformats.org/officeDocument/2006/relationships/hyperlink" Target="http://drive.google.com/file/d/1zLuC0Y9cm8ExP-9lpy7JHHlmZg-evrj5/view" TargetMode="Externa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289c0b4f929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8729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child with long hair&#10;&#10;Description automatically generated" id="168" name="Google Shape;168;g289c0b4f929_0_181"/>
          <p:cNvPicPr preferRelativeResize="0"/>
          <p:nvPr/>
        </p:nvPicPr>
        <p:blipFill rotWithShape="1">
          <a:blip r:embed="rId4">
            <a:alphaModFix/>
          </a:blip>
          <a:srcRect b="0" l="3679" r="4795" t="0"/>
          <a:stretch/>
        </p:blipFill>
        <p:spPr>
          <a:xfrm>
            <a:off x="4043200" y="1186125"/>
            <a:ext cx="4105600" cy="448575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g289c0b4f929_0_181" title="Lucy_s-final-voice.mp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6600" y="6021874"/>
            <a:ext cx="738800" cy="5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9cb6478ca_1_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89cb6478ca_1_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g289cb6478ca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839" y="307675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0647" y="1598761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63022" y="3425722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59260" y="4235092"/>
            <a:ext cx="922063" cy="128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91227" y="4117200"/>
            <a:ext cx="1207113" cy="59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19931" y="4015902"/>
            <a:ext cx="1749704" cy="85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2486" y="1903339"/>
            <a:ext cx="784285" cy="78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542" y="2082916"/>
            <a:ext cx="784285" cy="7842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"/>
          <p:cNvSpPr/>
          <p:nvPr/>
        </p:nvSpPr>
        <p:spPr>
          <a:xfrm>
            <a:off x="4843350" y="6071975"/>
            <a:ext cx="2505300" cy="4128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4843350" y="6055375"/>
            <a:ext cx="125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de-AT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6101550" y="6042175"/>
            <a:ext cx="12582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de-AT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 years left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n a screen&#10;&#10;Description automatically generated with medium confidence" id="198" name="Google Shape;198;p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786540"/>
            <a:ext cx="5710339" cy="428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"/>
          <p:cNvSpPr txBox="1"/>
          <p:nvPr/>
        </p:nvSpPr>
        <p:spPr>
          <a:xfrm>
            <a:off x="838200" y="511661"/>
            <a:ext cx="33718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de-AT" sz="4800" u="none" cap="none" strike="noStrike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Greenland</a:t>
            </a:r>
            <a:endParaRPr b="0" i="0" sz="3200" u="none" cap="none" strike="noStrike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7524762" y="1249908"/>
            <a:ext cx="4149305" cy="5174764"/>
          </a:xfrm>
          <a:prstGeom prst="flowChartAlternateProcess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 txBox="1"/>
          <p:nvPr/>
        </p:nvSpPr>
        <p:spPr>
          <a:xfrm>
            <a:off x="7981950" y="1342658"/>
            <a:ext cx="3371850" cy="5386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AT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GREENLAND</a:t>
            </a:r>
            <a:endParaRPr b="0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AT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Location: Greenland is a country of the American continent.</a:t>
            </a:r>
            <a:endParaRPr b="0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AT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Issue: Greenland is almost completely covered in ice. The country's inhabitants live on the coast (which is ice-free and full of fjords). The Greenland ice sheet is </a:t>
            </a:r>
            <a:r>
              <a:rPr b="1" i="0" lang="de-AT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melting</a:t>
            </a:r>
            <a:r>
              <a:rPr b="0" i="0" lang="de-AT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due to global warming. The island accumulates 10% of the planet's freshwater and, if it were to melt entirely, it could raise sea levels by almost 10 meters. </a:t>
            </a:r>
            <a:endParaRPr b="0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de-AT" sz="1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9c0b4f929_0_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07" name="Google Shape;207;g289c0b4f929_0_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8" name="Google Shape;208;g289c0b4f929_0_1"/>
          <p:cNvPicPr preferRelativeResize="0"/>
          <p:nvPr/>
        </p:nvPicPr>
        <p:blipFill rotWithShape="1">
          <a:blip r:embed="rId3">
            <a:alphaModFix/>
          </a:blip>
          <a:srcRect b="15690" l="0" r="0" t="0"/>
          <a:stretch/>
        </p:blipFill>
        <p:spPr>
          <a:xfrm>
            <a:off x="-5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89c0b4f929_0_1"/>
          <p:cNvSpPr txBox="1"/>
          <p:nvPr/>
        </p:nvSpPr>
        <p:spPr>
          <a:xfrm>
            <a:off x="795425" y="687725"/>
            <a:ext cx="663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de-AT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Tuvalu´s Sea Level Threat</a:t>
            </a:r>
            <a:endParaRPr b="1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89c0b4f929_0_1"/>
          <p:cNvSpPr/>
          <p:nvPr/>
        </p:nvSpPr>
        <p:spPr>
          <a:xfrm>
            <a:off x="628250" y="2730400"/>
            <a:ext cx="6966300" cy="3697500"/>
          </a:xfrm>
          <a:prstGeom prst="flowChartAlternateProcess">
            <a:avLst/>
          </a:prstGeom>
          <a:solidFill>
            <a:srgbClr val="000000">
              <a:alpha val="49019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89c0b4f929_0_1"/>
          <p:cNvSpPr txBox="1"/>
          <p:nvPr/>
        </p:nvSpPr>
        <p:spPr>
          <a:xfrm>
            <a:off x="795425" y="2899075"/>
            <a:ext cx="6632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de-AT" sz="33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Why is Tuvalu so endangered by rising sea levels?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609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urier New"/>
              <a:buChar char="o"/>
            </a:pPr>
            <a:r>
              <a:rPr b="0" i="0" lang="de-AT" sz="33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higher tides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609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urier New"/>
              <a:buChar char="o"/>
            </a:pPr>
            <a:r>
              <a:rPr b="0" i="0" lang="de-AT" sz="33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tsunamis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609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urier New"/>
              <a:buChar char="o"/>
            </a:pPr>
            <a:r>
              <a:rPr b="0" i="0" lang="de-AT" sz="33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most of the land is very low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7850" lvl="0" marL="609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urier New"/>
              <a:buChar char="o"/>
            </a:pPr>
            <a:r>
              <a:rPr b="0" i="0" lang="de-AT" sz="33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lack of fresh water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89c0b4f929_0_1"/>
          <p:cNvSpPr/>
          <p:nvPr/>
        </p:nvSpPr>
        <p:spPr>
          <a:xfrm>
            <a:off x="8528300" y="593375"/>
            <a:ext cx="3296100" cy="5913300"/>
          </a:xfrm>
          <a:prstGeom prst="flowChartAlternateProcess">
            <a:avLst/>
          </a:prstGeom>
          <a:solidFill>
            <a:srgbClr val="002060">
              <a:alpha val="80392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89c0b4f929_0_1"/>
          <p:cNvSpPr/>
          <p:nvPr/>
        </p:nvSpPr>
        <p:spPr>
          <a:xfrm>
            <a:off x="8528300" y="593375"/>
            <a:ext cx="3296100" cy="9873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89c0b4f929_0_1"/>
          <p:cNvSpPr txBox="1"/>
          <p:nvPr/>
        </p:nvSpPr>
        <p:spPr>
          <a:xfrm>
            <a:off x="8528300" y="593375"/>
            <a:ext cx="3296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de-AT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Scoreboard</a:t>
            </a:r>
            <a:endParaRPr b="1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89c0b4f929_0_1"/>
          <p:cNvSpPr txBox="1"/>
          <p:nvPr/>
        </p:nvSpPr>
        <p:spPr>
          <a:xfrm>
            <a:off x="8719400" y="1558675"/>
            <a:ext cx="2913900" cy="4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AutoNum type="arabicPeriod"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Lucy</a:t>
            </a:r>
            <a:endParaRPr b="0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AutoNum type="arabicPeriod"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</a:t>
            </a:r>
            <a:endParaRPr b="0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AutoNum type="arabicPeriod"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Marnie</a:t>
            </a:r>
            <a:endParaRPr b="0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AutoNum type="arabicPeriod"/>
            </a:pP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John</a:t>
            </a:r>
            <a:endParaRPr b="0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-AT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-AT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de-AT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Rosie</a:t>
            </a:r>
            <a:r>
              <a:rPr b="0" i="0" lang="de-AT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(You)</a:t>
            </a:r>
            <a:endParaRPr b="0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9c0b4f929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de-AT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NASA is trying to help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g289c0b4f929_0_84"/>
          <p:cNvSpPr txBox="1"/>
          <p:nvPr>
            <p:ph idx="1" type="body"/>
          </p:nvPr>
        </p:nvSpPr>
        <p:spPr>
          <a:xfrm>
            <a:off x="838200" y="2067164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68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SWOT mission</a:t>
            </a:r>
            <a:endParaRPr>
              <a:solidFill>
                <a:schemeClr val="lt1"/>
              </a:solidFill>
            </a:endParaRPr>
          </a:p>
          <a:p>
            <a:pPr indent="-228600" lvl="0" marL="4680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SMAP mission</a:t>
            </a:r>
            <a:endParaRPr>
              <a:solidFill>
                <a:schemeClr val="lt1"/>
              </a:solidFill>
            </a:endParaRPr>
          </a:p>
          <a:p>
            <a:pPr indent="-228600" lvl="0" marL="4680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GPM mission</a:t>
            </a:r>
            <a:endParaRPr>
              <a:solidFill>
                <a:schemeClr val="lt1"/>
              </a:solidFill>
            </a:endParaRPr>
          </a:p>
          <a:p>
            <a:pPr indent="-228600" lvl="0" marL="4680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GRACE mission</a:t>
            </a:r>
            <a:endParaRPr>
              <a:solidFill>
                <a:schemeClr val="lt1"/>
              </a:solidFill>
            </a:endParaRPr>
          </a:p>
          <a:p>
            <a:pPr indent="-228600" lvl="0" marL="46800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 GRACE-FO mission</a:t>
            </a:r>
            <a:endParaRPr>
              <a:solidFill>
                <a:schemeClr val="lt1"/>
              </a:solidFill>
            </a:endParaRPr>
          </a:p>
          <a:p>
            <a:pPr indent="-228600" lvl="0" marL="468000" marR="0" rtl="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de-AT" u="sng">
                <a:solidFill>
                  <a:schemeClr val="lt1"/>
                </a:solidFill>
              </a:rPr>
              <a:t>NASA Migration-Trends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222" name="Google Shape;222;g289c0b4f929_0_84">
            <a:hlinkClick action="ppaction://hlinksldjump" r:id="rId9"/>
          </p:cNvPr>
          <p:cNvSpPr txBox="1"/>
          <p:nvPr/>
        </p:nvSpPr>
        <p:spPr>
          <a:xfrm>
            <a:off x="350088" y="303079"/>
            <a:ext cx="58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de-AT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89c0b4f929_0_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63263" y="2552700"/>
            <a:ext cx="218122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89c0b4f929_0_84"/>
          <p:cNvPicPr preferRelativeResize="0"/>
          <p:nvPr/>
        </p:nvPicPr>
        <p:blipFill rotWithShape="1">
          <a:blip r:embed="rId11">
            <a:alphaModFix/>
          </a:blip>
          <a:srcRect b="0" l="-3050" r="3050" t="0"/>
          <a:stretch/>
        </p:blipFill>
        <p:spPr>
          <a:xfrm>
            <a:off x="10039349" y="2552700"/>
            <a:ext cx="2152651" cy="21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89c0b4f929_0_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83525" y="4702700"/>
            <a:ext cx="2132426" cy="215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89c0b4f929_0_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115950" y="4700150"/>
            <a:ext cx="2076050" cy="215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89c0b4f929_0_84"/>
          <p:cNvSpPr txBox="1"/>
          <p:nvPr/>
        </p:nvSpPr>
        <p:spPr>
          <a:xfrm>
            <a:off x="8013300" y="1906200"/>
            <a:ext cx="4178700" cy="646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de-AT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UN-Agenda Goals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289c0b4f929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80250"/>
            <a:ext cx="12192000" cy="743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child with long hair&#10;&#10;Description automatically generated" id="233" name="Google Shape;233;g289c0b4f929_0_214"/>
          <p:cNvPicPr preferRelativeResize="0"/>
          <p:nvPr/>
        </p:nvPicPr>
        <p:blipFill rotWithShape="1">
          <a:blip r:embed="rId4">
            <a:alphaModFix/>
          </a:blip>
          <a:srcRect b="0" l="3679" r="4795" t="0"/>
          <a:stretch/>
        </p:blipFill>
        <p:spPr>
          <a:xfrm>
            <a:off x="4873200" y="645175"/>
            <a:ext cx="2445600" cy="267205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g289c0b4f929_0_214" title="Lucy_s-final-voice.mp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1800" y="1670599"/>
            <a:ext cx="738800" cy="5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2023-10-07T20:36:26Z</dcterms:created>
  <dc:creator>Lorant Liptak</dc:creator>
</cp:coreProperties>
</file>